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79" r:id="rId2"/>
  </p:sldMasterIdLst>
  <p:notesMasterIdLst>
    <p:notesMasterId r:id="rId7"/>
  </p:notesMasterIdLst>
  <p:sldIdLst>
    <p:sldId id="257" r:id="rId3"/>
    <p:sldId id="261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5C52A06-A5B4-43FA-B5C6-90E415505CAB}" v="30" dt="2018-06-24T20:49:28.1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132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宮﨑賢哉" userId="7bc12fb406a8b723" providerId="LiveId" clId="{C5C52A06-A5B4-43FA-B5C6-90E415505CAB}"/>
    <pc:docChg chg="custSel addSld delSld modSld">
      <pc:chgData name="宮﨑賢哉" userId="7bc12fb406a8b723" providerId="LiveId" clId="{C5C52A06-A5B4-43FA-B5C6-90E415505CAB}" dt="2018-06-24T20:49:28.129" v="29" actId="478"/>
      <pc:docMkLst>
        <pc:docMk/>
      </pc:docMkLst>
      <pc:sldChg chg="del modTransition">
        <pc:chgData name="宮﨑賢哉" userId="7bc12fb406a8b723" providerId="LiveId" clId="{C5C52A06-A5B4-43FA-B5C6-90E415505CAB}" dt="2018-06-24T20:49:03.291" v="3" actId="2696"/>
        <pc:sldMkLst>
          <pc:docMk/>
          <pc:sldMk cId="3371944137" sldId="258"/>
        </pc:sldMkLst>
      </pc:sldChg>
      <pc:sldChg chg="modTransition">
        <pc:chgData name="宮﨑賢哉" userId="7bc12fb406a8b723" providerId="LiveId" clId="{C5C52A06-A5B4-43FA-B5C6-90E415505CAB}" dt="2018-06-24T20:48:55.236" v="1"/>
        <pc:sldMkLst>
          <pc:docMk/>
          <pc:sldMk cId="1018024706" sldId="259"/>
        </pc:sldMkLst>
      </pc:sldChg>
      <pc:sldChg chg="delSp modSp add">
        <pc:chgData name="宮﨑賢哉" userId="7bc12fb406a8b723" providerId="LiveId" clId="{C5C52A06-A5B4-43FA-B5C6-90E415505CAB}" dt="2018-06-24T20:49:28.129" v="29" actId="478"/>
        <pc:sldMkLst>
          <pc:docMk/>
          <pc:sldMk cId="3525807866" sldId="261"/>
        </pc:sldMkLst>
        <pc:spChg chg="mod">
          <ac:chgData name="宮﨑賢哉" userId="7bc12fb406a8b723" providerId="LiveId" clId="{C5C52A06-A5B4-43FA-B5C6-90E415505CAB}" dt="2018-06-24T20:49:25.497" v="28"/>
          <ac:spMkLst>
            <pc:docMk/>
            <pc:sldMk cId="3525807866" sldId="261"/>
            <ac:spMk id="2" creationId="{BDDB1178-994A-40AB-BFD9-39ABF5B5D452}"/>
          </ac:spMkLst>
        </pc:spChg>
        <pc:spChg chg="del">
          <ac:chgData name="宮﨑賢哉" userId="7bc12fb406a8b723" providerId="LiveId" clId="{C5C52A06-A5B4-43FA-B5C6-90E415505CAB}" dt="2018-06-24T20:49:28.129" v="29" actId="478"/>
          <ac:spMkLst>
            <pc:docMk/>
            <pc:sldMk cId="3525807866" sldId="261"/>
            <ac:spMk id="3" creationId="{554ACF8B-F645-418C-8CCB-73A4D12D8542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B8C861-DE0E-4759-AC2C-16D891BF44D0}" type="datetimeFigureOut">
              <a:rPr kumimoji="1" lang="ja-JP" altLang="en-US" smtClean="0"/>
              <a:t>2018/6/25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986276-3665-4D8A-B3D8-FEE249715E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227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56145" y="4223869"/>
            <a:ext cx="8208912" cy="673269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600" b="1">
                <a:solidFill>
                  <a:srgbClr val="EA7500"/>
                </a:solidFill>
                <a:latin typeface="+mn-ea"/>
                <a:ea typeface="+mn-ea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3" name="サブタイトル 2"/>
          <p:cNvSpPr txBox="1">
            <a:spLocks/>
          </p:cNvSpPr>
          <p:nvPr/>
        </p:nvSpPr>
        <p:spPr>
          <a:xfrm>
            <a:off x="467544" y="5889812"/>
            <a:ext cx="8208912" cy="8997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fontAlgn="auto">
              <a:lnSpc>
                <a:spcPct val="120000"/>
              </a:lnSpc>
              <a:spcAft>
                <a:spcPts val="0"/>
              </a:spcAft>
              <a:buNone/>
            </a:pPr>
            <a:r>
              <a:rPr lang="ja-JP" altLang="en-US" sz="2000" b="1" dirty="0">
                <a:solidFill>
                  <a:srgbClr val="000000"/>
                </a:solidFill>
                <a:latin typeface="+mn-lt"/>
              </a:rPr>
              <a:t>宮﨑 賢哉　社会福祉士、ボランティア・コーディネーター</a:t>
            </a:r>
            <a:endParaRPr lang="en-US" altLang="ja-JP" sz="2000" b="1" dirty="0">
              <a:solidFill>
                <a:srgbClr val="000000"/>
              </a:solidFill>
              <a:latin typeface="+mn-lt"/>
            </a:endParaRPr>
          </a:p>
          <a:p>
            <a:pPr marL="0" indent="0" algn="l" fontAlgn="auto">
              <a:lnSpc>
                <a:spcPct val="120000"/>
              </a:lnSpc>
              <a:spcAft>
                <a:spcPts val="0"/>
              </a:spcAft>
              <a:buNone/>
            </a:pPr>
            <a:r>
              <a:rPr lang="ja-JP" altLang="en-US" sz="1600" b="1" dirty="0">
                <a:solidFill>
                  <a:srgbClr val="000000"/>
                </a:solidFill>
                <a:latin typeface="+mn-lt"/>
              </a:rPr>
              <a:t>（一社）防災教育普及協会 事務局長、災害救援ボランティア推進委員会 主任</a:t>
            </a:r>
            <a:endParaRPr lang="en-US" altLang="ja-JP" sz="1600" b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316416" y="6639884"/>
            <a:ext cx="785053" cy="186228"/>
          </a:xfrm>
          <a:prstGeom prst="rect">
            <a:avLst/>
          </a:prstGeom>
        </p:spPr>
        <p:txBody>
          <a:bodyPr anchor="ctr"/>
          <a:lstStyle>
            <a:lvl1pPr algn="ctr">
              <a:defRPr sz="1200" b="0">
                <a:solidFill>
                  <a:schemeClr val="tx1"/>
                </a:solidFill>
                <a:latin typeface="+mj-lt"/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72988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中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"/>
          <p:cNvSpPr>
            <a:spLocks noGrp="1"/>
          </p:cNvSpPr>
          <p:nvPr>
            <p:ph type="title"/>
          </p:nvPr>
        </p:nvSpPr>
        <p:spPr>
          <a:xfrm>
            <a:off x="631026" y="4293096"/>
            <a:ext cx="7881950" cy="504056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2800">
                <a:solidFill>
                  <a:srgbClr val="EA7500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44408" y="6525344"/>
            <a:ext cx="785053" cy="186228"/>
          </a:xfrm>
          <a:prstGeom prst="rect">
            <a:avLst/>
          </a:prstGeom>
        </p:spPr>
        <p:txBody>
          <a:bodyPr anchor="ctr"/>
          <a:lstStyle>
            <a:lvl1pPr algn="ctr">
              <a:defRPr sz="2000" b="1">
                <a:solidFill>
                  <a:schemeClr val="tx1"/>
                </a:solidFill>
                <a:latin typeface="+mj-lt"/>
              </a:defRPr>
            </a:lvl1pPr>
          </a:lstStyle>
          <a:p>
            <a:fld id="{D2D8002D-B5B0-4BAC-B1F6-782DDCCE6D9C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4494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リードあ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/>
          <p:cNvSpPr/>
          <p:nvPr/>
        </p:nvSpPr>
        <p:spPr>
          <a:xfrm>
            <a:off x="257360" y="1216400"/>
            <a:ext cx="8677276" cy="106047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en-US" altLang="ja-JP" sz="2000" dirty="0">
              <a:solidFill>
                <a:schemeClr val="tx1"/>
              </a:solidFill>
            </a:endParaRPr>
          </a:p>
        </p:txBody>
      </p:sp>
      <p:sp>
        <p:nvSpPr>
          <p:cNvPr id="23" name="角丸四角形 22"/>
          <p:cNvSpPr/>
          <p:nvPr/>
        </p:nvSpPr>
        <p:spPr>
          <a:xfrm>
            <a:off x="448877" y="1033088"/>
            <a:ext cx="3845357" cy="379688"/>
          </a:xfrm>
          <a:prstGeom prst="roundRect">
            <a:avLst/>
          </a:prstGeom>
          <a:solidFill>
            <a:srgbClr val="FFFF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l"/>
            <a:endParaRPr kumimoji="1" lang="ja-JP" altLang="en-US" sz="2000" b="1" dirty="0">
              <a:solidFill>
                <a:schemeClr val="tx1"/>
              </a:solidFill>
            </a:endParaRPr>
          </a:p>
        </p:txBody>
      </p:sp>
      <p:sp>
        <p:nvSpPr>
          <p:cNvPr id="27" name="コンテンツ プレースホルダ 2"/>
          <p:cNvSpPr>
            <a:spLocks noGrp="1"/>
          </p:cNvSpPr>
          <p:nvPr>
            <p:ph idx="1"/>
          </p:nvPr>
        </p:nvSpPr>
        <p:spPr>
          <a:xfrm>
            <a:off x="270233" y="1412776"/>
            <a:ext cx="8676000" cy="864096"/>
          </a:xfr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000" b="1">
                <a:solidFill>
                  <a:srgbClr val="000000"/>
                </a:solidFill>
              </a:defRPr>
            </a:lvl1pPr>
            <a:lvl2pPr marL="457200" indent="0">
              <a:lnSpc>
                <a:spcPct val="100000"/>
              </a:lnSpc>
              <a:buNone/>
              <a:defRPr sz="2000">
                <a:solidFill>
                  <a:srgbClr val="000000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800">
                <a:solidFill>
                  <a:srgbClr val="000000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600">
                <a:solidFill>
                  <a:srgbClr val="000000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600">
                <a:solidFill>
                  <a:srgbClr val="000000"/>
                </a:solidFill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30" name="コンテンツ プレースホルダ 2"/>
          <p:cNvSpPr>
            <a:spLocks noGrp="1"/>
          </p:cNvSpPr>
          <p:nvPr>
            <p:ph idx="11"/>
          </p:nvPr>
        </p:nvSpPr>
        <p:spPr>
          <a:xfrm>
            <a:off x="458689" y="1033088"/>
            <a:ext cx="3835544" cy="379688"/>
          </a:xfr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000" b="1">
                <a:solidFill>
                  <a:srgbClr val="000000"/>
                </a:solidFill>
              </a:defRPr>
            </a:lvl1pPr>
            <a:lvl2pPr marL="457200" indent="0">
              <a:lnSpc>
                <a:spcPct val="100000"/>
              </a:lnSpc>
              <a:buNone/>
              <a:defRPr sz="2000">
                <a:solidFill>
                  <a:srgbClr val="000000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800">
                <a:solidFill>
                  <a:srgbClr val="000000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600">
                <a:solidFill>
                  <a:srgbClr val="000000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600">
                <a:solidFill>
                  <a:srgbClr val="000000"/>
                </a:solidFill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7" name="タイトル 1"/>
          <p:cNvSpPr>
            <a:spLocks noGrp="1"/>
          </p:cNvSpPr>
          <p:nvPr>
            <p:ph type="title"/>
          </p:nvPr>
        </p:nvSpPr>
        <p:spPr>
          <a:xfrm>
            <a:off x="167248" y="292016"/>
            <a:ext cx="8280000" cy="504056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2800">
                <a:solidFill>
                  <a:srgbClr val="EA7500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0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44408" y="6525344"/>
            <a:ext cx="785053" cy="186228"/>
          </a:xfrm>
          <a:prstGeom prst="rect">
            <a:avLst/>
          </a:prstGeom>
        </p:spPr>
        <p:txBody>
          <a:bodyPr anchor="ctr"/>
          <a:lstStyle>
            <a:lvl1pPr algn="ctr">
              <a:defRPr sz="2000" b="1">
                <a:solidFill>
                  <a:schemeClr val="tx1"/>
                </a:solidFill>
                <a:latin typeface="+mj-lt"/>
              </a:defRPr>
            </a:lvl1pPr>
          </a:lstStyle>
          <a:p>
            <a:fld id="{D2D8002D-B5B0-4BAC-B1F6-782DDCCE6D9C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320975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44408" y="6525344"/>
            <a:ext cx="785053" cy="186228"/>
          </a:xfrm>
          <a:prstGeom prst="rect">
            <a:avLst/>
          </a:prstGeom>
        </p:spPr>
        <p:txBody>
          <a:bodyPr anchor="ctr"/>
          <a:lstStyle>
            <a:lvl1pPr algn="ctr">
              <a:defRPr sz="2000" b="1">
                <a:solidFill>
                  <a:schemeClr val="tx1"/>
                </a:solidFill>
                <a:latin typeface="+mj-lt"/>
              </a:defRPr>
            </a:lvl1pPr>
          </a:lstStyle>
          <a:p>
            <a:fld id="{D2D8002D-B5B0-4BAC-B1F6-782DDCCE6D9C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66799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青ベー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1870" y="343492"/>
            <a:ext cx="8153812" cy="690335"/>
          </a:xfrm>
        </p:spPr>
        <p:txBody>
          <a:bodyPr>
            <a:normAutofit/>
          </a:bodyPr>
          <a:lstStyle>
            <a:lvl1pPr>
              <a:defRPr sz="2800" b="1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316" y="1066800"/>
            <a:ext cx="8702366" cy="5466368"/>
          </a:xfrm>
        </p:spPr>
        <p:txBody>
          <a:bodyPr/>
          <a:lstStyle>
            <a:lvl1pPr>
              <a:lnSpc>
                <a:spcPct val="100000"/>
              </a:lnSpc>
              <a:defRPr>
                <a:latin typeface="+mj-ea"/>
                <a:ea typeface="+mj-ea"/>
              </a:defRPr>
            </a:lvl1pPr>
            <a:lvl2pPr>
              <a:lnSpc>
                <a:spcPct val="100000"/>
              </a:lnSpc>
              <a:defRPr>
                <a:latin typeface="+mj-ea"/>
                <a:ea typeface="+mj-ea"/>
              </a:defRPr>
            </a:lvl2pPr>
            <a:lvl3pPr>
              <a:lnSpc>
                <a:spcPct val="100000"/>
              </a:lnSpc>
              <a:defRPr>
                <a:latin typeface="+mj-ea"/>
                <a:ea typeface="+mj-ea"/>
              </a:defRPr>
            </a:lvl3pPr>
            <a:lvl4pPr>
              <a:lnSpc>
                <a:spcPct val="100000"/>
              </a:lnSpc>
              <a:defRPr>
                <a:latin typeface="+mj-ea"/>
                <a:ea typeface="+mj-ea"/>
              </a:defRPr>
            </a:lvl4pPr>
            <a:lvl5pPr>
              <a:lnSpc>
                <a:spcPct val="100000"/>
              </a:lnSpc>
              <a:defRPr>
                <a:latin typeface="+mj-ea"/>
                <a:ea typeface="+mj-ea"/>
              </a:defRPr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590318"/>
            <a:ext cx="2057400" cy="231416"/>
          </a:xfrm>
          <a:prstGeom prst="rect">
            <a:avLst/>
          </a:prstGeom>
        </p:spPr>
        <p:txBody>
          <a:bodyPr anchor="ctr"/>
          <a:lstStyle>
            <a:lvl1pPr algn="r">
              <a:defRPr sz="1600" b="1">
                <a:solidFill>
                  <a:schemeClr val="tx1"/>
                </a:solidFill>
              </a:defRPr>
            </a:lvl1pPr>
          </a:lstStyle>
          <a:p>
            <a:fld id="{BC14D64B-3CB9-42AB-B508-9C44D96EC30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V="1">
            <a:off x="741870" y="846461"/>
            <a:ext cx="8153812" cy="140774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0" y="444499"/>
            <a:ext cx="513530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37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CD7EC-0766-4559-BC3E-C15C02C8510D}" type="datetimeFigureOut">
              <a:rPr kumimoji="1" lang="ja-JP" altLang="en-US" smtClean="0"/>
              <a:t>2018/6/25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B9D70-E6FD-4F83-8517-EA06FCCF6D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248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CD7EC-0766-4559-BC3E-C15C02C8510D}" type="datetimeFigureOut">
              <a:rPr kumimoji="1" lang="ja-JP" altLang="en-US" smtClean="0"/>
              <a:t>2018/6/25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B9D70-E6FD-4F83-8517-EA06FCCF6D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5464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スライドベー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316416" y="6639884"/>
            <a:ext cx="785053" cy="186228"/>
          </a:xfrm>
          <a:prstGeom prst="rect">
            <a:avLst/>
          </a:prstGeom>
        </p:spPr>
        <p:txBody>
          <a:bodyPr anchor="ctr"/>
          <a:lstStyle>
            <a:lvl1pPr algn="ctr">
              <a:defRPr sz="1200" b="0">
                <a:solidFill>
                  <a:schemeClr val="tx1"/>
                </a:solidFill>
                <a:latin typeface="+mj-lt"/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20" name="タイトル 1"/>
          <p:cNvSpPr>
            <a:spLocks noGrp="1"/>
          </p:cNvSpPr>
          <p:nvPr>
            <p:ph type="title"/>
          </p:nvPr>
        </p:nvSpPr>
        <p:spPr>
          <a:xfrm>
            <a:off x="167248" y="292016"/>
            <a:ext cx="8280000" cy="504056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2800" b="1">
                <a:solidFill>
                  <a:srgbClr val="EA7500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0" name="テキスト プレースホルダ 2"/>
          <p:cNvSpPr>
            <a:spLocks noGrp="1"/>
          </p:cNvSpPr>
          <p:nvPr>
            <p:ph idx="1"/>
          </p:nvPr>
        </p:nvSpPr>
        <p:spPr>
          <a:xfrm>
            <a:off x="167248" y="1052736"/>
            <a:ext cx="8797240" cy="54726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410595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リードあ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/>
          <p:cNvSpPr/>
          <p:nvPr/>
        </p:nvSpPr>
        <p:spPr>
          <a:xfrm>
            <a:off x="257359" y="1216400"/>
            <a:ext cx="8677276" cy="106047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en-US" altLang="ja-JP" sz="2000" dirty="0">
              <a:solidFill>
                <a:schemeClr val="tx1"/>
              </a:solidFill>
            </a:endParaRPr>
          </a:p>
        </p:txBody>
      </p:sp>
      <p:sp>
        <p:nvSpPr>
          <p:cNvPr id="23" name="角丸四角形 22"/>
          <p:cNvSpPr/>
          <p:nvPr/>
        </p:nvSpPr>
        <p:spPr>
          <a:xfrm>
            <a:off x="448876" y="1033088"/>
            <a:ext cx="3845357" cy="379688"/>
          </a:xfrm>
          <a:prstGeom prst="roundRect">
            <a:avLst/>
          </a:prstGeom>
          <a:solidFill>
            <a:srgbClr val="FFFF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l"/>
            <a:endParaRPr kumimoji="1" lang="ja-JP" altLang="en-US" sz="2000" b="1" dirty="0">
              <a:solidFill>
                <a:schemeClr val="tx1"/>
              </a:solidFill>
            </a:endParaRPr>
          </a:p>
        </p:txBody>
      </p:sp>
      <p:sp>
        <p:nvSpPr>
          <p:cNvPr id="27" name="コンテンツ プレースホルダ 2"/>
          <p:cNvSpPr>
            <a:spLocks noGrp="1"/>
          </p:cNvSpPr>
          <p:nvPr>
            <p:ph idx="1"/>
          </p:nvPr>
        </p:nvSpPr>
        <p:spPr>
          <a:xfrm>
            <a:off x="270233" y="1412776"/>
            <a:ext cx="8676000" cy="864096"/>
          </a:xfr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000" b="1">
                <a:solidFill>
                  <a:srgbClr val="000000"/>
                </a:solidFill>
              </a:defRPr>
            </a:lvl1pPr>
            <a:lvl2pPr marL="457200" indent="0">
              <a:lnSpc>
                <a:spcPct val="100000"/>
              </a:lnSpc>
              <a:buNone/>
              <a:defRPr sz="2000">
                <a:solidFill>
                  <a:srgbClr val="000000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800">
                <a:solidFill>
                  <a:srgbClr val="000000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600">
                <a:solidFill>
                  <a:srgbClr val="000000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600">
                <a:solidFill>
                  <a:srgbClr val="000000"/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30" name="コンテンツ プレースホルダ 2"/>
          <p:cNvSpPr>
            <a:spLocks noGrp="1"/>
          </p:cNvSpPr>
          <p:nvPr>
            <p:ph idx="11"/>
          </p:nvPr>
        </p:nvSpPr>
        <p:spPr>
          <a:xfrm>
            <a:off x="458689" y="1033088"/>
            <a:ext cx="3835544" cy="379688"/>
          </a:xfr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000" b="1">
                <a:solidFill>
                  <a:srgbClr val="000000"/>
                </a:solidFill>
              </a:defRPr>
            </a:lvl1pPr>
            <a:lvl2pPr marL="457200" indent="0">
              <a:lnSpc>
                <a:spcPct val="100000"/>
              </a:lnSpc>
              <a:buNone/>
              <a:defRPr sz="2000">
                <a:solidFill>
                  <a:srgbClr val="000000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800">
                <a:solidFill>
                  <a:srgbClr val="000000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600">
                <a:solidFill>
                  <a:srgbClr val="000000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600">
                <a:solidFill>
                  <a:srgbClr val="000000"/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5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316416" y="6639884"/>
            <a:ext cx="785053" cy="186228"/>
          </a:xfrm>
          <a:prstGeom prst="rect">
            <a:avLst/>
          </a:prstGeom>
        </p:spPr>
        <p:txBody>
          <a:bodyPr anchor="ctr"/>
          <a:lstStyle>
            <a:lvl1pPr algn="ctr">
              <a:defRPr sz="1200" b="0">
                <a:solidFill>
                  <a:schemeClr val="tx1"/>
                </a:solidFill>
                <a:latin typeface="+mj-lt"/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17" name="タイトル 1"/>
          <p:cNvSpPr>
            <a:spLocks noGrp="1"/>
          </p:cNvSpPr>
          <p:nvPr>
            <p:ph type="title"/>
          </p:nvPr>
        </p:nvSpPr>
        <p:spPr>
          <a:xfrm>
            <a:off x="167248" y="292016"/>
            <a:ext cx="8280000" cy="504056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2800" b="1">
                <a:solidFill>
                  <a:srgbClr val="EA7500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39741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316416" y="6639884"/>
            <a:ext cx="785053" cy="186228"/>
          </a:xfrm>
          <a:prstGeom prst="rect">
            <a:avLst/>
          </a:prstGeom>
        </p:spPr>
        <p:txBody>
          <a:bodyPr anchor="ctr"/>
          <a:lstStyle>
            <a:lvl1pPr algn="ctr">
              <a:defRPr sz="1200" b="0">
                <a:solidFill>
                  <a:schemeClr val="tx1"/>
                </a:solidFill>
                <a:latin typeface="+mj-lt"/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20926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56145" y="4223871"/>
            <a:ext cx="8208912" cy="673269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600">
                <a:solidFill>
                  <a:srgbClr val="EA7500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3" name="サブタイトル 2"/>
          <p:cNvSpPr txBox="1">
            <a:spLocks/>
          </p:cNvSpPr>
          <p:nvPr/>
        </p:nvSpPr>
        <p:spPr>
          <a:xfrm>
            <a:off x="251520" y="5473202"/>
            <a:ext cx="8712968" cy="12681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fontAlgn="auto">
              <a:lnSpc>
                <a:spcPct val="120000"/>
              </a:lnSpc>
              <a:spcAft>
                <a:spcPts val="0"/>
              </a:spcAft>
              <a:buNone/>
            </a:pPr>
            <a:r>
              <a:rPr lang="ja-JP" altLang="en-US" sz="1800" dirty="0">
                <a:solidFill>
                  <a:srgbClr val="000000"/>
                </a:solidFill>
                <a:latin typeface="+mn-lt"/>
              </a:rPr>
              <a:t>宮﨑</a:t>
            </a:r>
            <a:r>
              <a:rPr lang="ja-JP" altLang="en-US" sz="1800" baseline="0" dirty="0">
                <a:solidFill>
                  <a:srgbClr val="000000"/>
                </a:solidFill>
                <a:latin typeface="+mn-lt"/>
              </a:rPr>
              <a:t> </a:t>
            </a:r>
            <a:r>
              <a:rPr lang="ja-JP" altLang="en-US" sz="1800" dirty="0">
                <a:solidFill>
                  <a:srgbClr val="000000"/>
                </a:solidFill>
                <a:latin typeface="+mn-lt"/>
              </a:rPr>
              <a:t>賢哉（社会福祉士・ボランティアコーディネーター）</a:t>
            </a:r>
            <a:endParaRPr lang="en-US" altLang="ja-JP" sz="1800" dirty="0">
              <a:solidFill>
                <a:srgbClr val="000000"/>
              </a:solidFill>
              <a:latin typeface="+mn-lt"/>
            </a:endParaRPr>
          </a:p>
          <a:p>
            <a:pPr marL="0" indent="0" algn="l" fontAlgn="auto">
              <a:lnSpc>
                <a:spcPct val="120000"/>
              </a:lnSpc>
              <a:spcAft>
                <a:spcPts val="0"/>
              </a:spcAft>
              <a:buNone/>
            </a:pPr>
            <a:r>
              <a:rPr lang="ja-JP" altLang="en-US" sz="1800" baseline="0" dirty="0">
                <a:solidFill>
                  <a:srgbClr val="000000"/>
                </a:solidFill>
                <a:latin typeface="+mn-lt"/>
              </a:rPr>
              <a:t>一般社団法人防災教育普及協会 事務局長／災害救援ボランティア推進委員会 主任</a:t>
            </a:r>
            <a:endParaRPr lang="en-US" altLang="ja-JP" sz="1800" baseline="0" dirty="0">
              <a:solidFill>
                <a:srgbClr val="000000"/>
              </a:solidFill>
              <a:latin typeface="+mn-lt"/>
            </a:endParaRPr>
          </a:p>
          <a:p>
            <a:pPr marL="0" indent="0" algn="l" fontAlgn="auto">
              <a:lnSpc>
                <a:spcPct val="120000"/>
              </a:lnSpc>
              <a:spcAft>
                <a:spcPts val="0"/>
              </a:spcAft>
              <a:buNone/>
            </a:pPr>
            <a:r>
              <a:rPr lang="ja-JP" altLang="en-US" sz="1800" baseline="0" dirty="0">
                <a:solidFill>
                  <a:srgbClr val="000000"/>
                </a:solidFill>
                <a:latin typeface="+mn-lt"/>
              </a:rPr>
              <a:t>効果的な防災訓練と防災啓発</a:t>
            </a:r>
            <a:r>
              <a:rPr lang="en-US" altLang="ja-JP" sz="1800" baseline="0" dirty="0">
                <a:solidFill>
                  <a:srgbClr val="000000"/>
                </a:solidFill>
                <a:latin typeface="+mn-lt"/>
              </a:rPr>
              <a:t>(ShakeOut)</a:t>
            </a:r>
            <a:r>
              <a:rPr lang="ja-JP" altLang="en-US" sz="1800" baseline="0" dirty="0">
                <a:solidFill>
                  <a:srgbClr val="000000"/>
                </a:solidFill>
                <a:latin typeface="+mn-lt"/>
              </a:rPr>
              <a:t>提唱会議 事務局次長</a:t>
            </a:r>
            <a:endParaRPr lang="en-US" altLang="ja-JP" sz="1800" baseline="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44408" y="6525344"/>
            <a:ext cx="785053" cy="186228"/>
          </a:xfrm>
          <a:prstGeom prst="rect">
            <a:avLst/>
          </a:prstGeom>
        </p:spPr>
        <p:txBody>
          <a:bodyPr anchor="ctr"/>
          <a:lstStyle>
            <a:lvl1pPr algn="ctr">
              <a:defRPr sz="2000" b="1">
                <a:solidFill>
                  <a:schemeClr val="tx1"/>
                </a:solidFill>
                <a:latin typeface="+mj-lt"/>
              </a:defRPr>
            </a:lvl1pPr>
          </a:lstStyle>
          <a:p>
            <a:fld id="{D2D8002D-B5B0-4BAC-B1F6-782DDCCE6D9C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83932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己紹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"/>
          <p:cNvSpPr>
            <a:spLocks noGrp="1"/>
          </p:cNvSpPr>
          <p:nvPr>
            <p:ph type="title"/>
          </p:nvPr>
        </p:nvSpPr>
        <p:spPr>
          <a:xfrm>
            <a:off x="167248" y="292016"/>
            <a:ext cx="8280000" cy="504056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2800">
                <a:solidFill>
                  <a:srgbClr val="EA7500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2" name="正方形/長方形 1"/>
          <p:cNvSpPr/>
          <p:nvPr/>
        </p:nvSpPr>
        <p:spPr>
          <a:xfrm>
            <a:off x="467545" y="1239246"/>
            <a:ext cx="3312368" cy="4896544"/>
          </a:xfrm>
          <a:prstGeom prst="rect">
            <a:avLst/>
          </a:prstGeom>
          <a:ln>
            <a:solidFill>
              <a:srgbClr val="FF881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467545" y="1239246"/>
            <a:ext cx="3312368" cy="639688"/>
          </a:xfrm>
          <a:prstGeom prst="rect">
            <a:avLst/>
          </a:prstGeom>
          <a:solidFill>
            <a:srgbClr val="EA7500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bg1"/>
                </a:solidFill>
              </a:rPr>
              <a:t>自己紹介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4067944" y="1239246"/>
            <a:ext cx="4608512" cy="4896544"/>
          </a:xfrm>
          <a:prstGeom prst="rect">
            <a:avLst/>
          </a:prstGeom>
          <a:ln>
            <a:solidFill>
              <a:srgbClr val="FF881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4067944" y="1239246"/>
            <a:ext cx="4608512" cy="639688"/>
          </a:xfrm>
          <a:prstGeom prst="rect">
            <a:avLst/>
          </a:prstGeom>
          <a:solidFill>
            <a:srgbClr val="EA7500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bg1"/>
                </a:solidFill>
              </a:rPr>
              <a:t>本日の講義内容</a:t>
            </a:r>
          </a:p>
        </p:txBody>
      </p:sp>
      <p:sp>
        <p:nvSpPr>
          <p:cNvPr id="11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44408" y="6525344"/>
            <a:ext cx="785053" cy="186228"/>
          </a:xfrm>
          <a:prstGeom prst="rect">
            <a:avLst/>
          </a:prstGeom>
        </p:spPr>
        <p:txBody>
          <a:bodyPr anchor="ctr"/>
          <a:lstStyle>
            <a:lvl1pPr algn="ctr">
              <a:defRPr sz="2000" b="1">
                <a:solidFill>
                  <a:schemeClr val="tx1"/>
                </a:solidFill>
                <a:latin typeface="+mj-lt"/>
              </a:defRPr>
            </a:lvl1pPr>
          </a:lstStyle>
          <a:p>
            <a:fld id="{D2D8002D-B5B0-4BAC-B1F6-782DDCCE6D9C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49304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スライドベー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"/>
          <p:cNvSpPr>
            <a:spLocks noGrp="1"/>
          </p:cNvSpPr>
          <p:nvPr>
            <p:ph type="title"/>
          </p:nvPr>
        </p:nvSpPr>
        <p:spPr>
          <a:xfrm>
            <a:off x="167248" y="292016"/>
            <a:ext cx="8280000" cy="504056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2800">
                <a:solidFill>
                  <a:srgbClr val="EA7500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0" name="テキスト プレースホルダ 2"/>
          <p:cNvSpPr>
            <a:spLocks noGrp="1"/>
          </p:cNvSpPr>
          <p:nvPr>
            <p:ph idx="1"/>
          </p:nvPr>
        </p:nvSpPr>
        <p:spPr>
          <a:xfrm>
            <a:off x="167249" y="1052736"/>
            <a:ext cx="8797240" cy="54726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44408" y="6525344"/>
            <a:ext cx="785053" cy="186228"/>
          </a:xfrm>
          <a:prstGeom prst="rect">
            <a:avLst/>
          </a:prstGeom>
        </p:spPr>
        <p:txBody>
          <a:bodyPr anchor="ctr"/>
          <a:lstStyle>
            <a:lvl1pPr algn="ctr">
              <a:defRPr sz="2000" b="1">
                <a:solidFill>
                  <a:schemeClr val="tx1"/>
                </a:solidFill>
                <a:latin typeface="+mj-lt"/>
              </a:defRPr>
            </a:lvl1pPr>
          </a:lstStyle>
          <a:p>
            <a:fld id="{D2D8002D-B5B0-4BAC-B1F6-782DDCCE6D9C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74759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2CD7EC-0766-4559-BC3E-C15C02C8510D}" type="datetimeFigureOut">
              <a:rPr kumimoji="1" lang="ja-JP" altLang="en-US" smtClean="0"/>
              <a:t>2018/6/25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B9D70-E6FD-4F83-8517-EA06FCCF6D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0963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44408" y="6525344"/>
            <a:ext cx="785053" cy="186228"/>
          </a:xfrm>
          <a:prstGeom prst="rect">
            <a:avLst/>
          </a:prstGeom>
        </p:spPr>
        <p:txBody>
          <a:bodyPr anchor="ctr"/>
          <a:lstStyle>
            <a:lvl1pPr algn="ctr">
              <a:defRPr sz="2000" b="1">
                <a:solidFill>
                  <a:schemeClr val="tx1"/>
                </a:solidFill>
                <a:latin typeface="+mj-lt"/>
              </a:defRPr>
            </a:lvl1pPr>
          </a:lstStyle>
          <a:p>
            <a:fld id="{D2D8002D-B5B0-4BAC-B1F6-782DDCCE6D9C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10119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b="1" kern="1200">
          <a:solidFill>
            <a:srgbClr val="00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kumimoji="1"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kumimoji="1"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kumimoji="1"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kumimoji="1"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»"/>
        <a:defRPr kumimoji="1"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7248" y="292016"/>
            <a:ext cx="8681188" cy="504056"/>
          </a:xfrm>
        </p:spPr>
        <p:txBody>
          <a:bodyPr/>
          <a:lstStyle/>
          <a:p>
            <a:r>
              <a:rPr lang="ja-JP" altLang="en-US" dirty="0"/>
              <a:t>ロールプレイング 施設職員役配役チェックシート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4000" dirty="0"/>
              <a:t>□現場責任者（　　　　　　　　　</a:t>
            </a:r>
            <a:r>
              <a:rPr lang="en-US" altLang="ja-JP" sz="4000" dirty="0"/>
              <a:t>)</a:t>
            </a:r>
          </a:p>
          <a:p>
            <a:pPr marL="0" indent="0">
              <a:buNone/>
            </a:pPr>
            <a:r>
              <a:rPr kumimoji="1" lang="ja-JP" altLang="en-US" sz="4000" dirty="0"/>
              <a:t>□実行部長（            　                     </a:t>
            </a:r>
            <a:r>
              <a:rPr kumimoji="1" lang="en-US" altLang="ja-JP" sz="4000" dirty="0"/>
              <a:t>)</a:t>
            </a:r>
          </a:p>
          <a:p>
            <a:pPr marL="0" indent="0">
              <a:buNone/>
            </a:pPr>
            <a:r>
              <a:rPr lang="ja-JP" altLang="en-US" sz="3200" dirty="0"/>
              <a:t>　□高齢者担当係（         　 　　　　            </a:t>
            </a:r>
            <a:r>
              <a:rPr lang="en-US" altLang="ja-JP" sz="3200" dirty="0"/>
              <a:t>)</a:t>
            </a:r>
          </a:p>
          <a:p>
            <a:pPr marL="0" indent="0">
              <a:buNone/>
            </a:pPr>
            <a:r>
              <a:rPr kumimoji="1" lang="ja-JP" altLang="en-US" sz="3200" dirty="0"/>
              <a:t>　□障害者担当係（    　　　　　                  </a:t>
            </a:r>
            <a:r>
              <a:rPr kumimoji="1" lang="en-US" altLang="ja-JP" sz="3200" dirty="0"/>
              <a:t>)</a:t>
            </a:r>
          </a:p>
          <a:p>
            <a:pPr marL="0" indent="0">
              <a:buNone/>
            </a:pPr>
            <a:r>
              <a:rPr lang="ja-JP" altLang="en-US" sz="3200" dirty="0"/>
              <a:t>　□児童等担当係（     　　　　　　　         </a:t>
            </a:r>
            <a:r>
              <a:rPr lang="en-US" altLang="ja-JP" sz="3200" dirty="0"/>
              <a:t> )</a:t>
            </a:r>
          </a:p>
          <a:p>
            <a:pPr marL="0" indent="0">
              <a:buNone/>
            </a:pPr>
            <a:r>
              <a:rPr kumimoji="1" lang="ja-JP" altLang="en-US" sz="4000" dirty="0"/>
              <a:t>□物資管理係（        　                     </a:t>
            </a:r>
            <a:r>
              <a:rPr kumimoji="1" lang="en-US" altLang="ja-JP" sz="4000" dirty="0"/>
              <a:t>)</a:t>
            </a:r>
          </a:p>
          <a:p>
            <a:pPr marL="0" indent="0">
              <a:buNone/>
            </a:pPr>
            <a:r>
              <a:rPr lang="ja-JP" altLang="en-US" sz="4000" dirty="0"/>
              <a:t>□通信・渉外係（ 　                        </a:t>
            </a:r>
            <a:r>
              <a:rPr lang="en-US" altLang="ja-JP" sz="4000" dirty="0"/>
              <a:t>)</a:t>
            </a:r>
          </a:p>
          <a:p>
            <a:pPr marL="0" indent="0">
              <a:buNone/>
            </a:pPr>
            <a:r>
              <a:rPr kumimoji="1" lang="ja-JP" altLang="en-US" sz="4000" dirty="0"/>
              <a:t>□総務係（      　                              </a:t>
            </a:r>
            <a:r>
              <a:rPr kumimoji="1" lang="en-US" altLang="ja-JP" sz="40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85082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DB1178-994A-40AB-BFD9-39ABF5B5D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メモスペース</a:t>
            </a:r>
          </a:p>
        </p:txBody>
      </p:sp>
    </p:spTree>
    <p:extLst>
      <p:ext uri="{BB962C8B-B14F-4D97-AF65-F5344CB8AC3E}">
        <p14:creationId xmlns:p14="http://schemas.microsoft.com/office/powerpoint/2010/main" val="3525807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体育館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981" y="620690"/>
            <a:ext cx="8674378" cy="6212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ja-JP" altLang="en-US" dirty="0"/>
              <a:t>要配慮者・感染症対策に配慮したレイアウト例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319832" y="3576077"/>
            <a:ext cx="7128792" cy="36004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　　　　　通路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319832" y="5188800"/>
            <a:ext cx="7128792" cy="36004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　　　　　通路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321252" y="1905349"/>
            <a:ext cx="7128792" cy="36004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　　　　　　通路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1691680" y="902981"/>
            <a:ext cx="360040" cy="562323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ｃ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5796136" y="915479"/>
            <a:ext cx="360040" cy="562323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319834" y="915478"/>
            <a:ext cx="342641" cy="562323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7059577" y="902981"/>
            <a:ext cx="360040" cy="562323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sp>
        <p:nvSpPr>
          <p:cNvPr id="17" name="角丸四角形 16"/>
          <p:cNvSpPr/>
          <p:nvPr/>
        </p:nvSpPr>
        <p:spPr>
          <a:xfrm>
            <a:off x="5940153" y="1675724"/>
            <a:ext cx="1368153" cy="4739707"/>
          </a:xfrm>
          <a:prstGeom prst="roundRect">
            <a:avLst/>
          </a:prstGeom>
          <a:solidFill>
            <a:srgbClr val="FFFF00">
              <a:alpha val="80000"/>
            </a:srgb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要配慮者</a:t>
            </a: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専用</a:t>
            </a: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スペース</a:t>
            </a:r>
          </a:p>
        </p:txBody>
      </p:sp>
      <p:sp>
        <p:nvSpPr>
          <p:cNvPr id="18" name="角丸四角形 17"/>
          <p:cNvSpPr/>
          <p:nvPr/>
        </p:nvSpPr>
        <p:spPr>
          <a:xfrm>
            <a:off x="7448624" y="5548842"/>
            <a:ext cx="1260318" cy="866589"/>
          </a:xfrm>
          <a:prstGeom prst="roundRect">
            <a:avLst/>
          </a:prstGeom>
          <a:solidFill>
            <a:srgbClr val="FFFF00">
              <a:alpha val="80000"/>
            </a:srgb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要配慮者</a:t>
            </a: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専用</a:t>
            </a: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トイレ</a:t>
            </a:r>
          </a:p>
        </p:txBody>
      </p:sp>
      <p:sp>
        <p:nvSpPr>
          <p:cNvPr id="19" name="角丸四角形 18"/>
          <p:cNvSpPr/>
          <p:nvPr/>
        </p:nvSpPr>
        <p:spPr>
          <a:xfrm>
            <a:off x="7308304" y="973832"/>
            <a:ext cx="1391050" cy="931519"/>
          </a:xfrm>
          <a:prstGeom prst="roundRect">
            <a:avLst/>
          </a:prstGeom>
          <a:solidFill>
            <a:srgbClr val="FFFF00">
              <a:alpha val="80000"/>
            </a:srgb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授乳</a:t>
            </a: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/</a:t>
            </a: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着替室</a:t>
            </a: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女性専用</a:t>
            </a: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sp>
        <p:nvSpPr>
          <p:cNvPr id="16" name="左右矢印 15"/>
          <p:cNvSpPr/>
          <p:nvPr/>
        </p:nvSpPr>
        <p:spPr>
          <a:xfrm>
            <a:off x="6580763" y="5731550"/>
            <a:ext cx="1008112" cy="440289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sp>
        <p:nvSpPr>
          <p:cNvPr id="15" name="左右矢印 14"/>
          <p:cNvSpPr/>
          <p:nvPr/>
        </p:nvSpPr>
        <p:spPr>
          <a:xfrm>
            <a:off x="6515258" y="1235435"/>
            <a:ext cx="1008112" cy="440289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3743908" y="902981"/>
            <a:ext cx="360040" cy="562323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442656" y="3728064"/>
            <a:ext cx="1489257" cy="2665166"/>
          </a:xfrm>
          <a:prstGeom prst="roundRect">
            <a:avLst/>
          </a:prstGeom>
          <a:solidFill>
            <a:srgbClr val="FFFF00">
              <a:alpha val="80000"/>
            </a:srgb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感染症</a:t>
            </a: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予防対策</a:t>
            </a: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スペース</a:t>
            </a: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換気･日当たり</a:t>
            </a: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入退出時の</a:t>
            </a: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ことを考慮し</a:t>
            </a: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出入口付近に</a:t>
            </a: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sp>
        <p:nvSpPr>
          <p:cNvPr id="21" name="角丸四角形 20"/>
          <p:cNvSpPr/>
          <p:nvPr/>
        </p:nvSpPr>
        <p:spPr>
          <a:xfrm>
            <a:off x="7455620" y="2162625"/>
            <a:ext cx="1221314" cy="3090254"/>
          </a:xfrm>
          <a:prstGeom prst="roundRect">
            <a:avLst/>
          </a:prstGeom>
          <a:solidFill>
            <a:srgbClr val="FFFF00">
              <a:alpha val="80000"/>
            </a:srgb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ステージ</a:t>
            </a: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必要に応じ</a:t>
            </a: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暗幕利用</a:t>
            </a: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資機材管理</a:t>
            </a: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要配慮者</a:t>
            </a: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支援専用</a:t>
            </a: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スペース</a:t>
            </a: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706" y="5061555"/>
            <a:ext cx="877776" cy="658332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2506" y="4245396"/>
            <a:ext cx="550434" cy="73391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4949" y="1956697"/>
            <a:ext cx="1008000" cy="756000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3949" y="2790133"/>
            <a:ext cx="1119466" cy="759918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9979" y="5328099"/>
            <a:ext cx="550434" cy="73391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261" y="4476214"/>
            <a:ext cx="625113" cy="703576"/>
          </a:xfrm>
          <a:prstGeom prst="rect">
            <a:avLst/>
          </a:prstGeom>
        </p:spPr>
      </p:pic>
      <p:sp>
        <p:nvSpPr>
          <p:cNvPr id="6" name="円/楕円 5"/>
          <p:cNvSpPr/>
          <p:nvPr/>
        </p:nvSpPr>
        <p:spPr>
          <a:xfrm>
            <a:off x="1522709" y="1345888"/>
            <a:ext cx="2772834" cy="2575595"/>
          </a:xfrm>
          <a:prstGeom prst="ellipse">
            <a:avLst/>
          </a:prstGeom>
          <a:solidFill>
            <a:srgbClr val="FF33CC">
              <a:alpha val="20000"/>
            </a:srgbClr>
          </a:solidFill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おう吐等感染が</a:t>
            </a: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疑われる場合は</a:t>
            </a: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周囲の人も含め</a:t>
            </a: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最短ルートで移動</a:t>
            </a: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sp>
        <p:nvSpPr>
          <p:cNvPr id="29" name="下矢印 28"/>
          <p:cNvSpPr/>
          <p:nvPr/>
        </p:nvSpPr>
        <p:spPr>
          <a:xfrm rot="2960700">
            <a:off x="1709805" y="3450455"/>
            <a:ext cx="431785" cy="592725"/>
          </a:xfrm>
          <a:prstGeom prst="downArrow">
            <a:avLst/>
          </a:prstGeom>
          <a:solidFill>
            <a:srgbClr val="FF00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sp>
        <p:nvSpPr>
          <p:cNvPr id="31" name="下矢印 30"/>
          <p:cNvSpPr/>
          <p:nvPr/>
        </p:nvSpPr>
        <p:spPr>
          <a:xfrm>
            <a:off x="1461783" y="6226344"/>
            <a:ext cx="484632" cy="481488"/>
          </a:xfrm>
          <a:prstGeom prst="downArrow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6179" y="1621720"/>
            <a:ext cx="793142" cy="927298"/>
          </a:xfrm>
          <a:prstGeom prst="rect">
            <a:avLst/>
          </a:prstGeom>
          <a:ln w="76200">
            <a:solidFill>
              <a:srgbClr val="FF0000"/>
            </a:solidFill>
          </a:ln>
        </p:spPr>
      </p:pic>
      <p:sp>
        <p:nvSpPr>
          <p:cNvPr id="30" name="角丸四角形 29"/>
          <p:cNvSpPr/>
          <p:nvPr/>
        </p:nvSpPr>
        <p:spPr>
          <a:xfrm>
            <a:off x="4208851" y="5569377"/>
            <a:ext cx="1587287" cy="927752"/>
          </a:xfrm>
          <a:prstGeom prst="roundRect">
            <a:avLst/>
          </a:prstGeom>
          <a:solidFill>
            <a:srgbClr val="FFFF00">
              <a:alpha val="80000"/>
            </a:srgb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管理的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機能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sp>
        <p:nvSpPr>
          <p:cNvPr id="4" name="円/楕円 3"/>
          <p:cNvSpPr/>
          <p:nvPr/>
        </p:nvSpPr>
        <p:spPr>
          <a:xfrm>
            <a:off x="2722980" y="4005064"/>
            <a:ext cx="2960746" cy="10887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“</a:t>
            </a: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碁盤の目</a:t>
            </a: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”</a:t>
            </a: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区分けに　こだわらない。円形・半島型などゆるやかな区分けが有効な場合も。</a:t>
            </a:r>
          </a:p>
        </p:txBody>
      </p:sp>
      <p:sp>
        <p:nvSpPr>
          <p:cNvPr id="32" name="スライド番号プレースホルダー 3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Segoe UI"/>
                <a:ea typeface="ＭＳ Ｐゴシック" panose="020B0600070205080204" pitchFamily="50" charset="-128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ja-JP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Segoe U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8024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7" name="直線コネクタ 76"/>
          <p:cNvCxnSpPr/>
          <p:nvPr/>
        </p:nvCxnSpPr>
        <p:spPr>
          <a:xfrm flipH="1">
            <a:off x="6098081" y="4386563"/>
            <a:ext cx="1437" cy="1121199"/>
          </a:xfrm>
          <a:prstGeom prst="line">
            <a:avLst/>
          </a:prstGeom>
          <a:ln w="762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6" name="直線コネクタ 75"/>
          <p:cNvCxnSpPr/>
          <p:nvPr/>
        </p:nvCxnSpPr>
        <p:spPr>
          <a:xfrm flipH="1">
            <a:off x="6086373" y="2417940"/>
            <a:ext cx="1437" cy="1121199"/>
          </a:xfrm>
          <a:prstGeom prst="line">
            <a:avLst/>
          </a:prstGeom>
          <a:ln w="762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5" name="直線コネクタ 74"/>
          <p:cNvCxnSpPr/>
          <p:nvPr/>
        </p:nvCxnSpPr>
        <p:spPr>
          <a:xfrm flipH="1">
            <a:off x="2638884" y="4455892"/>
            <a:ext cx="1437" cy="1121199"/>
          </a:xfrm>
          <a:prstGeom prst="line">
            <a:avLst/>
          </a:prstGeom>
          <a:ln w="762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1" name="直線コネクタ 70"/>
          <p:cNvCxnSpPr/>
          <p:nvPr/>
        </p:nvCxnSpPr>
        <p:spPr>
          <a:xfrm flipH="1">
            <a:off x="2637152" y="2404301"/>
            <a:ext cx="1437" cy="1121199"/>
          </a:xfrm>
          <a:prstGeom prst="line">
            <a:avLst/>
          </a:prstGeom>
          <a:ln w="762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ja-JP" altLang="en-US" dirty="0"/>
              <a:t>要配慮者スペースのレイアウト例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323528" y="5672846"/>
            <a:ext cx="8568952" cy="738219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広め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(120cm</a:t>
            </a: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程度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)</a:t>
            </a: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の通路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2716545" y="1568658"/>
            <a:ext cx="1008112" cy="4069823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6158460" y="1568659"/>
            <a:ext cx="1008112" cy="4069823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cxnSp>
        <p:nvCxnSpPr>
          <p:cNvPr id="37" name="直線コネクタ 36"/>
          <p:cNvCxnSpPr/>
          <p:nvPr/>
        </p:nvCxnSpPr>
        <p:spPr>
          <a:xfrm>
            <a:off x="354830" y="1758668"/>
            <a:ext cx="0" cy="1844901"/>
          </a:xfrm>
          <a:prstGeom prst="line">
            <a:avLst/>
          </a:prstGeom>
          <a:ln w="762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 flipH="1">
            <a:off x="320439" y="3543136"/>
            <a:ext cx="2338649" cy="28603"/>
          </a:xfrm>
          <a:prstGeom prst="line">
            <a:avLst/>
          </a:prstGeom>
          <a:ln w="762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43" name="グループ化 42"/>
          <p:cNvGrpSpPr/>
          <p:nvPr/>
        </p:nvGrpSpPr>
        <p:grpSpPr>
          <a:xfrm>
            <a:off x="299940" y="3745417"/>
            <a:ext cx="2338649" cy="1844901"/>
            <a:chOff x="865199" y="1572524"/>
            <a:chExt cx="2338649" cy="1844901"/>
          </a:xfrm>
        </p:grpSpPr>
        <p:cxnSp>
          <p:nvCxnSpPr>
            <p:cNvPr id="44" name="直線コネクタ 43"/>
            <p:cNvCxnSpPr/>
            <p:nvPr/>
          </p:nvCxnSpPr>
          <p:spPr>
            <a:xfrm>
              <a:off x="899592" y="1572524"/>
              <a:ext cx="0" cy="1844901"/>
            </a:xfrm>
            <a:prstGeom prst="line">
              <a:avLst/>
            </a:prstGeom>
            <a:ln w="76200"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/>
            <p:cNvCxnSpPr/>
            <p:nvPr/>
          </p:nvCxnSpPr>
          <p:spPr>
            <a:xfrm flipH="1">
              <a:off x="865199" y="3356992"/>
              <a:ext cx="2338649" cy="28603"/>
            </a:xfrm>
            <a:prstGeom prst="line">
              <a:avLst/>
            </a:prstGeom>
            <a:ln w="76200"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グループ化 45"/>
          <p:cNvGrpSpPr/>
          <p:nvPr/>
        </p:nvGrpSpPr>
        <p:grpSpPr>
          <a:xfrm>
            <a:off x="3802617" y="1771441"/>
            <a:ext cx="2338649" cy="1844901"/>
            <a:chOff x="865199" y="1572524"/>
            <a:chExt cx="2338649" cy="1844901"/>
          </a:xfrm>
        </p:grpSpPr>
        <p:cxnSp>
          <p:nvCxnSpPr>
            <p:cNvPr id="47" name="直線コネクタ 46"/>
            <p:cNvCxnSpPr/>
            <p:nvPr/>
          </p:nvCxnSpPr>
          <p:spPr>
            <a:xfrm>
              <a:off x="899592" y="1572524"/>
              <a:ext cx="0" cy="1844901"/>
            </a:xfrm>
            <a:prstGeom prst="line">
              <a:avLst/>
            </a:prstGeom>
            <a:ln w="76200"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コネクタ 47"/>
            <p:cNvCxnSpPr/>
            <p:nvPr/>
          </p:nvCxnSpPr>
          <p:spPr>
            <a:xfrm flipH="1">
              <a:off x="865199" y="3356992"/>
              <a:ext cx="2338649" cy="28603"/>
            </a:xfrm>
            <a:prstGeom prst="line">
              <a:avLst/>
            </a:prstGeom>
            <a:ln w="76200"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グループ化 48"/>
          <p:cNvGrpSpPr/>
          <p:nvPr/>
        </p:nvGrpSpPr>
        <p:grpSpPr>
          <a:xfrm>
            <a:off x="3811215" y="3745417"/>
            <a:ext cx="2338649" cy="1844901"/>
            <a:chOff x="865199" y="1572524"/>
            <a:chExt cx="2338649" cy="1844901"/>
          </a:xfrm>
        </p:grpSpPr>
        <p:cxnSp>
          <p:nvCxnSpPr>
            <p:cNvPr id="50" name="直線コネクタ 49"/>
            <p:cNvCxnSpPr/>
            <p:nvPr/>
          </p:nvCxnSpPr>
          <p:spPr>
            <a:xfrm>
              <a:off x="899592" y="1572524"/>
              <a:ext cx="0" cy="1844901"/>
            </a:xfrm>
            <a:prstGeom prst="line">
              <a:avLst/>
            </a:prstGeom>
            <a:ln w="76200"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コネクタ 50"/>
            <p:cNvCxnSpPr/>
            <p:nvPr/>
          </p:nvCxnSpPr>
          <p:spPr>
            <a:xfrm flipH="1">
              <a:off x="865199" y="3356992"/>
              <a:ext cx="2338649" cy="28603"/>
            </a:xfrm>
            <a:prstGeom prst="line">
              <a:avLst/>
            </a:prstGeom>
            <a:ln w="76200"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2" name="図 5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9856" y="4241158"/>
            <a:ext cx="996252" cy="1121300"/>
          </a:xfrm>
          <a:prstGeom prst="rect">
            <a:avLst/>
          </a:prstGeom>
        </p:spPr>
      </p:pic>
      <p:pic>
        <p:nvPicPr>
          <p:cNvPr id="53" name="図 5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559" y="2531259"/>
            <a:ext cx="1132289" cy="849217"/>
          </a:xfrm>
          <a:prstGeom prst="rect">
            <a:avLst/>
          </a:prstGeom>
        </p:spPr>
      </p:pic>
      <p:pic>
        <p:nvPicPr>
          <p:cNvPr id="54" name="図 5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361" y="4531562"/>
            <a:ext cx="1105835" cy="750665"/>
          </a:xfrm>
          <a:prstGeom prst="rect">
            <a:avLst/>
          </a:prstGeom>
        </p:spPr>
      </p:pic>
      <p:sp>
        <p:nvSpPr>
          <p:cNvPr id="56" name="正方形/長方形 55"/>
          <p:cNvSpPr/>
          <p:nvPr/>
        </p:nvSpPr>
        <p:spPr>
          <a:xfrm>
            <a:off x="512706" y="1948814"/>
            <a:ext cx="792392" cy="145029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横になれる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ベッド等</a:t>
            </a:r>
          </a:p>
        </p:txBody>
      </p:sp>
      <p:sp>
        <p:nvSpPr>
          <p:cNvPr id="57" name="正方形/長方形 56"/>
          <p:cNvSpPr/>
          <p:nvPr/>
        </p:nvSpPr>
        <p:spPr>
          <a:xfrm>
            <a:off x="515593" y="3905907"/>
            <a:ext cx="792392" cy="145029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横になれる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ベッド等</a:t>
            </a:r>
          </a:p>
        </p:txBody>
      </p:sp>
      <p:sp>
        <p:nvSpPr>
          <p:cNvPr id="58" name="正方形/長方形 57"/>
          <p:cNvSpPr/>
          <p:nvPr/>
        </p:nvSpPr>
        <p:spPr>
          <a:xfrm>
            <a:off x="4015307" y="1930176"/>
            <a:ext cx="792392" cy="145029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横になれる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ベッド等</a:t>
            </a:r>
          </a:p>
        </p:txBody>
      </p:sp>
      <p:sp>
        <p:nvSpPr>
          <p:cNvPr id="59" name="正方形/長方形 58"/>
          <p:cNvSpPr/>
          <p:nvPr/>
        </p:nvSpPr>
        <p:spPr>
          <a:xfrm>
            <a:off x="3978307" y="3936690"/>
            <a:ext cx="792392" cy="145029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横になれる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ベッド等</a:t>
            </a:r>
          </a:p>
        </p:txBody>
      </p:sp>
      <p:pic>
        <p:nvPicPr>
          <p:cNvPr id="63" name="図 6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1264" y="3434126"/>
            <a:ext cx="913430" cy="853250"/>
          </a:xfrm>
          <a:prstGeom prst="rect">
            <a:avLst/>
          </a:prstGeom>
        </p:spPr>
      </p:pic>
      <p:sp>
        <p:nvSpPr>
          <p:cNvPr id="64" name="左右矢印 63"/>
          <p:cNvSpPr/>
          <p:nvPr/>
        </p:nvSpPr>
        <p:spPr>
          <a:xfrm>
            <a:off x="5779322" y="3961953"/>
            <a:ext cx="601249" cy="424608"/>
          </a:xfrm>
          <a:prstGeom prst="left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pic>
        <p:nvPicPr>
          <p:cNvPr id="65" name="図 6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792" y="3715759"/>
            <a:ext cx="913430" cy="853250"/>
          </a:xfrm>
          <a:prstGeom prst="rect">
            <a:avLst/>
          </a:prstGeom>
        </p:spPr>
      </p:pic>
      <p:sp>
        <p:nvSpPr>
          <p:cNvPr id="66" name="左右矢印 65"/>
          <p:cNvSpPr/>
          <p:nvPr/>
        </p:nvSpPr>
        <p:spPr>
          <a:xfrm>
            <a:off x="2250850" y="4243586"/>
            <a:ext cx="601249" cy="424608"/>
          </a:xfrm>
          <a:prstGeom prst="left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pic>
        <p:nvPicPr>
          <p:cNvPr id="67" name="図 6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2571" y="1685235"/>
            <a:ext cx="913430" cy="853250"/>
          </a:xfrm>
          <a:prstGeom prst="rect">
            <a:avLst/>
          </a:prstGeom>
        </p:spPr>
      </p:pic>
      <p:sp>
        <p:nvSpPr>
          <p:cNvPr id="68" name="左右矢印 67"/>
          <p:cNvSpPr/>
          <p:nvPr/>
        </p:nvSpPr>
        <p:spPr>
          <a:xfrm>
            <a:off x="2190629" y="2213062"/>
            <a:ext cx="601249" cy="424608"/>
          </a:xfrm>
          <a:prstGeom prst="left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cxnSp>
        <p:nvCxnSpPr>
          <p:cNvPr id="70" name="直線コネクタ 69"/>
          <p:cNvCxnSpPr/>
          <p:nvPr/>
        </p:nvCxnSpPr>
        <p:spPr>
          <a:xfrm>
            <a:off x="167250" y="1568656"/>
            <a:ext cx="8815505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円形吹き出し 60"/>
          <p:cNvSpPr/>
          <p:nvPr/>
        </p:nvSpPr>
        <p:spPr>
          <a:xfrm>
            <a:off x="7209336" y="2031699"/>
            <a:ext cx="1656184" cy="1367415"/>
          </a:xfrm>
          <a:prstGeom prst="wedgeEllipseCallout">
            <a:avLst>
              <a:gd name="adj1" fmla="val -67657"/>
              <a:gd name="adj2" fmla="val 64711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家族</a:t>
            </a: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支援者</a:t>
            </a: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ﾎﾞﾗﾝﾃｨｱ</a:t>
            </a:r>
          </a:p>
        </p:txBody>
      </p:sp>
      <p:sp>
        <p:nvSpPr>
          <p:cNvPr id="55" name="円形吹き出し 54"/>
          <p:cNvSpPr/>
          <p:nvPr/>
        </p:nvSpPr>
        <p:spPr>
          <a:xfrm>
            <a:off x="272517" y="816924"/>
            <a:ext cx="1656184" cy="659937"/>
          </a:xfrm>
          <a:prstGeom prst="wedgeEllipseCallout">
            <a:avLst>
              <a:gd name="adj1" fmla="val -48788"/>
              <a:gd name="adj2" fmla="val 94071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段ボール</a:t>
            </a: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間仕切り</a:t>
            </a:r>
          </a:p>
        </p:txBody>
      </p:sp>
      <p:pic>
        <p:nvPicPr>
          <p:cNvPr id="60" name="図 5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7073" y="1488753"/>
            <a:ext cx="913430" cy="853250"/>
          </a:xfrm>
          <a:prstGeom prst="rect">
            <a:avLst/>
          </a:prstGeom>
        </p:spPr>
      </p:pic>
      <p:sp>
        <p:nvSpPr>
          <p:cNvPr id="62" name="左右矢印 61"/>
          <p:cNvSpPr/>
          <p:nvPr/>
        </p:nvSpPr>
        <p:spPr>
          <a:xfrm>
            <a:off x="5575131" y="2016580"/>
            <a:ext cx="601249" cy="424608"/>
          </a:xfrm>
          <a:prstGeom prst="left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123728" y="743876"/>
            <a:ext cx="676875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①通路は広めに、できるだけ横になれるスペースを確保する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②間仕切りなどでプライベートスペースをとる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③定期的に見回るなどして、コミュニケーションを積極的にとる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Segoe UI"/>
                <a:ea typeface="ＭＳ Ｐゴシック" panose="020B0600070205080204" pitchFamily="50" charset="-128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Segoe U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74096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&amp;メイリオ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saigaibase">
  <a:themeElements>
    <a:clrScheme name="ユーザー定義 1">
      <a:dk1>
        <a:srgbClr val="2C2C2C"/>
      </a:dk1>
      <a:lt1>
        <a:sysClr val="window" lastClr="FFFFFF"/>
      </a:lt1>
      <a:dk2>
        <a:srgbClr val="1F497D"/>
      </a:dk2>
      <a:lt2>
        <a:srgbClr val="EEECE1"/>
      </a:lt2>
      <a:accent1>
        <a:srgbClr val="366092"/>
      </a:accent1>
      <a:accent2>
        <a:srgbClr val="FFC000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Windows標準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igaibase" id="{DC2F623B-6FFF-447C-83D0-2E36A12882D4}" vid="{CBC9E450-4A19-4809-A0E5-54917622FE0D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158</Words>
  <Application>Microsoft Office PowerPoint</Application>
  <PresentationFormat>画面に合わせる (4:3)</PresentationFormat>
  <Paragraphs>71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ＭＳ Ｐゴシック</vt:lpstr>
      <vt:lpstr>メイリオ</vt:lpstr>
      <vt:lpstr>游ゴシック</vt:lpstr>
      <vt:lpstr>Arial</vt:lpstr>
      <vt:lpstr>Segoe UI</vt:lpstr>
      <vt:lpstr>1_Office テーマ</vt:lpstr>
      <vt:lpstr>1_saigaibase</vt:lpstr>
      <vt:lpstr>ロールプレイング 施設職員役配役チェックシート</vt:lpstr>
      <vt:lpstr>メモスペース</vt:lpstr>
      <vt:lpstr>要配慮者・感染症対策に配慮したレイアウト例</vt:lpstr>
      <vt:lpstr>要配慮者スペースのレイアウト例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ロールプレイング 施設職員役配役チェックシート</dc:title>
  <dc:creator>宮﨑賢哉</dc:creator>
  <cp:lastModifiedBy>宮﨑賢哉</cp:lastModifiedBy>
  <cp:revision>4</cp:revision>
  <dcterms:created xsi:type="dcterms:W3CDTF">2017-01-29T19:19:38Z</dcterms:created>
  <dcterms:modified xsi:type="dcterms:W3CDTF">2018-06-24T20:49:29Z</dcterms:modified>
</cp:coreProperties>
</file>