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9" r:id="rId1"/>
  </p:sldMasterIdLst>
  <p:notesMasterIdLst>
    <p:notesMasterId r:id="rId3"/>
  </p:notesMasterIdLst>
  <p:sldIdLst>
    <p:sldId id="261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132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B8C861-DE0E-4759-AC2C-16D891BF44D0}" type="datetimeFigureOut">
              <a:rPr kumimoji="1" lang="ja-JP" altLang="en-US" smtClean="0"/>
              <a:t>2017/1/31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986276-3665-4D8A-B3D8-FEE249715E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2274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56145" y="4223871"/>
            <a:ext cx="8208912" cy="673269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600">
                <a:solidFill>
                  <a:srgbClr val="EA7500"/>
                </a:solidFill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13" name="サブタイトル 2"/>
          <p:cNvSpPr txBox="1">
            <a:spLocks/>
          </p:cNvSpPr>
          <p:nvPr/>
        </p:nvSpPr>
        <p:spPr>
          <a:xfrm>
            <a:off x="251520" y="5473202"/>
            <a:ext cx="8712968" cy="12681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 fontAlgn="auto">
              <a:lnSpc>
                <a:spcPct val="120000"/>
              </a:lnSpc>
              <a:spcAft>
                <a:spcPts val="0"/>
              </a:spcAft>
              <a:buNone/>
            </a:pPr>
            <a:r>
              <a:rPr lang="ja-JP" altLang="en-US" sz="1800" dirty="0">
                <a:solidFill>
                  <a:srgbClr val="000000"/>
                </a:solidFill>
                <a:latin typeface="+mn-lt"/>
              </a:rPr>
              <a:t>宮﨑</a:t>
            </a:r>
            <a:r>
              <a:rPr lang="ja-JP" altLang="en-US" sz="1800" baseline="0" dirty="0">
                <a:solidFill>
                  <a:srgbClr val="000000"/>
                </a:solidFill>
                <a:latin typeface="+mn-lt"/>
              </a:rPr>
              <a:t> </a:t>
            </a:r>
            <a:r>
              <a:rPr lang="ja-JP" altLang="en-US" sz="1800" dirty="0">
                <a:solidFill>
                  <a:srgbClr val="000000"/>
                </a:solidFill>
                <a:latin typeface="+mn-lt"/>
              </a:rPr>
              <a:t>賢哉（社会福祉士・ボランティアコーディネーター）</a:t>
            </a:r>
            <a:endParaRPr lang="en-US" altLang="ja-JP" sz="1800" dirty="0">
              <a:solidFill>
                <a:srgbClr val="000000"/>
              </a:solidFill>
              <a:latin typeface="+mn-lt"/>
            </a:endParaRPr>
          </a:p>
          <a:p>
            <a:pPr marL="0" indent="0" algn="l" fontAlgn="auto">
              <a:lnSpc>
                <a:spcPct val="120000"/>
              </a:lnSpc>
              <a:spcAft>
                <a:spcPts val="0"/>
              </a:spcAft>
              <a:buNone/>
            </a:pPr>
            <a:r>
              <a:rPr lang="ja-JP" altLang="en-US" sz="1800" baseline="0" dirty="0">
                <a:solidFill>
                  <a:srgbClr val="000000"/>
                </a:solidFill>
                <a:latin typeface="+mn-lt"/>
              </a:rPr>
              <a:t>一般社団法人防災教育普及協会 事務局長／災害救援ボランティア推進委員会 主任</a:t>
            </a:r>
            <a:endParaRPr lang="en-US" altLang="ja-JP" sz="1800" baseline="0" dirty="0">
              <a:solidFill>
                <a:srgbClr val="000000"/>
              </a:solidFill>
              <a:latin typeface="+mn-lt"/>
            </a:endParaRPr>
          </a:p>
          <a:p>
            <a:pPr marL="0" indent="0" algn="l" fontAlgn="auto">
              <a:lnSpc>
                <a:spcPct val="120000"/>
              </a:lnSpc>
              <a:spcAft>
                <a:spcPts val="0"/>
              </a:spcAft>
              <a:buNone/>
            </a:pPr>
            <a:r>
              <a:rPr lang="ja-JP" altLang="en-US" sz="1800" baseline="0" dirty="0">
                <a:solidFill>
                  <a:srgbClr val="000000"/>
                </a:solidFill>
                <a:latin typeface="+mn-lt"/>
              </a:rPr>
              <a:t>効果的な防災訓練と防災啓発</a:t>
            </a:r>
            <a:r>
              <a:rPr lang="en-US" altLang="ja-JP" sz="1800" baseline="0" dirty="0">
                <a:solidFill>
                  <a:srgbClr val="000000"/>
                </a:solidFill>
                <a:latin typeface="+mn-lt"/>
              </a:rPr>
              <a:t>(ShakeOut)</a:t>
            </a:r>
            <a:r>
              <a:rPr lang="ja-JP" altLang="en-US" sz="1800" baseline="0" dirty="0">
                <a:solidFill>
                  <a:srgbClr val="000000"/>
                </a:solidFill>
                <a:latin typeface="+mn-lt"/>
              </a:rPr>
              <a:t>提唱会議 事務局次長</a:t>
            </a:r>
            <a:endParaRPr lang="en-US" altLang="ja-JP" sz="1800" baseline="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244408" y="6525344"/>
            <a:ext cx="785053" cy="186228"/>
          </a:xfrm>
          <a:prstGeom prst="rect">
            <a:avLst/>
          </a:prstGeom>
        </p:spPr>
        <p:txBody>
          <a:bodyPr anchor="ctr"/>
          <a:lstStyle>
            <a:lvl1pPr algn="ctr">
              <a:defRPr sz="2000" b="1">
                <a:solidFill>
                  <a:schemeClr val="tx1"/>
                </a:solidFill>
                <a:latin typeface="+mj-lt"/>
              </a:defRPr>
            </a:lvl1pPr>
          </a:lstStyle>
          <a:p>
            <a:fld id="{D2D8002D-B5B0-4BAC-B1F6-782DDCCE6D9C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839322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己紹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 1"/>
          <p:cNvSpPr>
            <a:spLocks noGrp="1"/>
          </p:cNvSpPr>
          <p:nvPr>
            <p:ph type="title"/>
          </p:nvPr>
        </p:nvSpPr>
        <p:spPr>
          <a:xfrm>
            <a:off x="167248" y="292016"/>
            <a:ext cx="8280000" cy="504056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2800">
                <a:solidFill>
                  <a:srgbClr val="EA7500"/>
                </a:solidFill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2" name="正方形/長方形 1"/>
          <p:cNvSpPr/>
          <p:nvPr/>
        </p:nvSpPr>
        <p:spPr>
          <a:xfrm>
            <a:off x="467545" y="1239246"/>
            <a:ext cx="3312368" cy="4896544"/>
          </a:xfrm>
          <a:prstGeom prst="rect">
            <a:avLst/>
          </a:prstGeom>
          <a:ln>
            <a:solidFill>
              <a:srgbClr val="FF881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467545" y="1239246"/>
            <a:ext cx="3312368" cy="639688"/>
          </a:xfrm>
          <a:prstGeom prst="rect">
            <a:avLst/>
          </a:prstGeom>
          <a:solidFill>
            <a:srgbClr val="EA7500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solidFill>
                  <a:schemeClr val="bg1"/>
                </a:solidFill>
              </a:rPr>
              <a:t>自己紹介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4067944" y="1239246"/>
            <a:ext cx="4608512" cy="4896544"/>
          </a:xfrm>
          <a:prstGeom prst="rect">
            <a:avLst/>
          </a:prstGeom>
          <a:ln>
            <a:solidFill>
              <a:srgbClr val="FF881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4067944" y="1239246"/>
            <a:ext cx="4608512" cy="639688"/>
          </a:xfrm>
          <a:prstGeom prst="rect">
            <a:avLst/>
          </a:prstGeom>
          <a:solidFill>
            <a:srgbClr val="EA7500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solidFill>
                  <a:schemeClr val="bg1"/>
                </a:solidFill>
              </a:rPr>
              <a:t>本日の講義内容</a:t>
            </a:r>
          </a:p>
        </p:txBody>
      </p:sp>
      <p:sp>
        <p:nvSpPr>
          <p:cNvPr id="11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244408" y="6525344"/>
            <a:ext cx="785053" cy="186228"/>
          </a:xfrm>
          <a:prstGeom prst="rect">
            <a:avLst/>
          </a:prstGeom>
        </p:spPr>
        <p:txBody>
          <a:bodyPr anchor="ctr"/>
          <a:lstStyle>
            <a:lvl1pPr algn="ctr">
              <a:defRPr sz="2000" b="1">
                <a:solidFill>
                  <a:schemeClr val="tx1"/>
                </a:solidFill>
                <a:latin typeface="+mj-lt"/>
              </a:defRPr>
            </a:lvl1pPr>
          </a:lstStyle>
          <a:p>
            <a:fld id="{D2D8002D-B5B0-4BAC-B1F6-782DDCCE6D9C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493046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スライドベー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 1"/>
          <p:cNvSpPr>
            <a:spLocks noGrp="1"/>
          </p:cNvSpPr>
          <p:nvPr>
            <p:ph type="title"/>
          </p:nvPr>
        </p:nvSpPr>
        <p:spPr>
          <a:xfrm>
            <a:off x="167248" y="292016"/>
            <a:ext cx="8280000" cy="504056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2800">
                <a:solidFill>
                  <a:srgbClr val="EA7500"/>
                </a:solidFill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10" name="テキスト プレースホルダ 2"/>
          <p:cNvSpPr>
            <a:spLocks noGrp="1"/>
          </p:cNvSpPr>
          <p:nvPr>
            <p:ph idx="1"/>
          </p:nvPr>
        </p:nvSpPr>
        <p:spPr>
          <a:xfrm>
            <a:off x="167249" y="1052736"/>
            <a:ext cx="8797240" cy="54726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244408" y="6525344"/>
            <a:ext cx="785053" cy="186228"/>
          </a:xfrm>
          <a:prstGeom prst="rect">
            <a:avLst/>
          </a:prstGeom>
        </p:spPr>
        <p:txBody>
          <a:bodyPr anchor="ctr"/>
          <a:lstStyle>
            <a:lvl1pPr algn="ctr">
              <a:defRPr sz="2000" b="1">
                <a:solidFill>
                  <a:schemeClr val="tx1"/>
                </a:solidFill>
                <a:latin typeface="+mj-lt"/>
              </a:defRPr>
            </a:lvl1pPr>
          </a:lstStyle>
          <a:p>
            <a:fld id="{D2D8002D-B5B0-4BAC-B1F6-782DDCCE6D9C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747595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中表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 1"/>
          <p:cNvSpPr>
            <a:spLocks noGrp="1"/>
          </p:cNvSpPr>
          <p:nvPr>
            <p:ph type="title"/>
          </p:nvPr>
        </p:nvSpPr>
        <p:spPr>
          <a:xfrm>
            <a:off x="631026" y="4293096"/>
            <a:ext cx="7881950" cy="504056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2800">
                <a:solidFill>
                  <a:srgbClr val="EA7500"/>
                </a:solidFill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244408" y="6525344"/>
            <a:ext cx="785053" cy="186228"/>
          </a:xfrm>
          <a:prstGeom prst="rect">
            <a:avLst/>
          </a:prstGeom>
        </p:spPr>
        <p:txBody>
          <a:bodyPr anchor="ctr"/>
          <a:lstStyle>
            <a:lvl1pPr algn="ctr">
              <a:defRPr sz="2000" b="1">
                <a:solidFill>
                  <a:schemeClr val="tx1"/>
                </a:solidFill>
                <a:latin typeface="+mj-lt"/>
              </a:defRPr>
            </a:lvl1pPr>
          </a:lstStyle>
          <a:p>
            <a:fld id="{D2D8002D-B5B0-4BAC-B1F6-782DDCCE6D9C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94494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リードあ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正方形/長方形 21"/>
          <p:cNvSpPr/>
          <p:nvPr/>
        </p:nvSpPr>
        <p:spPr>
          <a:xfrm>
            <a:off x="257360" y="1216400"/>
            <a:ext cx="8677276" cy="106047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kumimoji="1" lang="en-US" altLang="ja-JP" sz="2000" dirty="0">
              <a:solidFill>
                <a:schemeClr val="tx1"/>
              </a:solidFill>
            </a:endParaRPr>
          </a:p>
        </p:txBody>
      </p:sp>
      <p:sp>
        <p:nvSpPr>
          <p:cNvPr id="23" name="角丸四角形 22"/>
          <p:cNvSpPr/>
          <p:nvPr/>
        </p:nvSpPr>
        <p:spPr>
          <a:xfrm>
            <a:off x="448877" y="1033088"/>
            <a:ext cx="3845357" cy="379688"/>
          </a:xfrm>
          <a:prstGeom prst="roundRect">
            <a:avLst/>
          </a:prstGeom>
          <a:solidFill>
            <a:srgbClr val="FFFF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l"/>
            <a:endParaRPr kumimoji="1" lang="ja-JP" altLang="en-US" sz="2000" b="1" dirty="0">
              <a:solidFill>
                <a:schemeClr val="tx1"/>
              </a:solidFill>
            </a:endParaRPr>
          </a:p>
        </p:txBody>
      </p:sp>
      <p:sp>
        <p:nvSpPr>
          <p:cNvPr id="27" name="コンテンツ プレースホルダ 2"/>
          <p:cNvSpPr>
            <a:spLocks noGrp="1"/>
          </p:cNvSpPr>
          <p:nvPr>
            <p:ph idx="1"/>
          </p:nvPr>
        </p:nvSpPr>
        <p:spPr>
          <a:xfrm>
            <a:off x="270233" y="1412776"/>
            <a:ext cx="8676000" cy="864096"/>
          </a:xfr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2000" b="1">
                <a:solidFill>
                  <a:srgbClr val="000000"/>
                </a:solidFill>
              </a:defRPr>
            </a:lvl1pPr>
            <a:lvl2pPr marL="457200" indent="0">
              <a:lnSpc>
                <a:spcPct val="100000"/>
              </a:lnSpc>
              <a:buNone/>
              <a:defRPr sz="2000">
                <a:solidFill>
                  <a:srgbClr val="000000"/>
                </a:solidFill>
              </a:defRPr>
            </a:lvl2pPr>
            <a:lvl3pPr marL="914400" indent="0">
              <a:lnSpc>
                <a:spcPct val="100000"/>
              </a:lnSpc>
              <a:buNone/>
              <a:defRPr sz="1800">
                <a:solidFill>
                  <a:srgbClr val="000000"/>
                </a:solidFill>
              </a:defRPr>
            </a:lvl3pPr>
            <a:lvl4pPr marL="1371600" indent="0">
              <a:lnSpc>
                <a:spcPct val="100000"/>
              </a:lnSpc>
              <a:buNone/>
              <a:defRPr sz="1600">
                <a:solidFill>
                  <a:srgbClr val="000000"/>
                </a:solidFill>
              </a:defRPr>
            </a:lvl4pPr>
            <a:lvl5pPr marL="1828800" indent="0">
              <a:lnSpc>
                <a:spcPct val="100000"/>
              </a:lnSpc>
              <a:buNone/>
              <a:defRPr sz="1600">
                <a:solidFill>
                  <a:srgbClr val="000000"/>
                </a:solidFill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30" name="コンテンツ プレースホルダ 2"/>
          <p:cNvSpPr>
            <a:spLocks noGrp="1"/>
          </p:cNvSpPr>
          <p:nvPr>
            <p:ph idx="11"/>
          </p:nvPr>
        </p:nvSpPr>
        <p:spPr>
          <a:xfrm>
            <a:off x="458689" y="1033088"/>
            <a:ext cx="3835544" cy="379688"/>
          </a:xfr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2000" b="1">
                <a:solidFill>
                  <a:srgbClr val="000000"/>
                </a:solidFill>
              </a:defRPr>
            </a:lvl1pPr>
            <a:lvl2pPr marL="457200" indent="0">
              <a:lnSpc>
                <a:spcPct val="100000"/>
              </a:lnSpc>
              <a:buNone/>
              <a:defRPr sz="2000">
                <a:solidFill>
                  <a:srgbClr val="000000"/>
                </a:solidFill>
              </a:defRPr>
            </a:lvl2pPr>
            <a:lvl3pPr marL="914400" indent="0">
              <a:lnSpc>
                <a:spcPct val="100000"/>
              </a:lnSpc>
              <a:buNone/>
              <a:defRPr sz="1800">
                <a:solidFill>
                  <a:srgbClr val="000000"/>
                </a:solidFill>
              </a:defRPr>
            </a:lvl3pPr>
            <a:lvl4pPr marL="1371600" indent="0">
              <a:lnSpc>
                <a:spcPct val="100000"/>
              </a:lnSpc>
              <a:buNone/>
              <a:defRPr sz="1600">
                <a:solidFill>
                  <a:srgbClr val="000000"/>
                </a:solidFill>
              </a:defRPr>
            </a:lvl4pPr>
            <a:lvl5pPr marL="1828800" indent="0">
              <a:lnSpc>
                <a:spcPct val="100000"/>
              </a:lnSpc>
              <a:buNone/>
              <a:defRPr sz="1600">
                <a:solidFill>
                  <a:srgbClr val="000000"/>
                </a:solidFill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7" name="タイトル 1"/>
          <p:cNvSpPr>
            <a:spLocks noGrp="1"/>
          </p:cNvSpPr>
          <p:nvPr>
            <p:ph type="title"/>
          </p:nvPr>
        </p:nvSpPr>
        <p:spPr>
          <a:xfrm>
            <a:off x="167248" y="292016"/>
            <a:ext cx="8280000" cy="504056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2800">
                <a:solidFill>
                  <a:srgbClr val="EA7500"/>
                </a:solidFill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10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244408" y="6525344"/>
            <a:ext cx="785053" cy="186228"/>
          </a:xfrm>
          <a:prstGeom prst="rect">
            <a:avLst/>
          </a:prstGeom>
        </p:spPr>
        <p:txBody>
          <a:bodyPr anchor="ctr"/>
          <a:lstStyle>
            <a:lvl1pPr algn="ctr">
              <a:defRPr sz="2000" b="1">
                <a:solidFill>
                  <a:schemeClr val="tx1"/>
                </a:solidFill>
                <a:latin typeface="+mj-lt"/>
              </a:defRPr>
            </a:lvl1pPr>
          </a:lstStyle>
          <a:p>
            <a:fld id="{D2D8002D-B5B0-4BAC-B1F6-782DDCCE6D9C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32097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244408" y="6525344"/>
            <a:ext cx="785053" cy="186228"/>
          </a:xfrm>
          <a:prstGeom prst="rect">
            <a:avLst/>
          </a:prstGeom>
        </p:spPr>
        <p:txBody>
          <a:bodyPr anchor="ctr"/>
          <a:lstStyle>
            <a:lvl1pPr algn="ctr">
              <a:defRPr sz="2000" b="1">
                <a:solidFill>
                  <a:schemeClr val="tx1"/>
                </a:solidFill>
                <a:latin typeface="+mj-lt"/>
              </a:defRPr>
            </a:lvl1pPr>
          </a:lstStyle>
          <a:p>
            <a:fld id="{D2D8002D-B5B0-4BAC-B1F6-782DDCCE6D9C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66799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青ベー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1870" y="343492"/>
            <a:ext cx="8153812" cy="690335"/>
          </a:xfrm>
        </p:spPr>
        <p:txBody>
          <a:bodyPr>
            <a:normAutofit/>
          </a:bodyPr>
          <a:lstStyle>
            <a:lvl1pPr>
              <a:defRPr sz="2800" b="1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3316" y="1066800"/>
            <a:ext cx="8702366" cy="5466368"/>
          </a:xfrm>
        </p:spPr>
        <p:txBody>
          <a:bodyPr/>
          <a:lstStyle>
            <a:lvl1pPr>
              <a:lnSpc>
                <a:spcPct val="100000"/>
              </a:lnSpc>
              <a:defRPr>
                <a:latin typeface="+mj-ea"/>
                <a:ea typeface="+mj-ea"/>
              </a:defRPr>
            </a:lvl1pPr>
            <a:lvl2pPr>
              <a:lnSpc>
                <a:spcPct val="100000"/>
              </a:lnSpc>
              <a:defRPr>
                <a:latin typeface="+mj-ea"/>
                <a:ea typeface="+mj-ea"/>
              </a:defRPr>
            </a:lvl2pPr>
            <a:lvl3pPr>
              <a:lnSpc>
                <a:spcPct val="100000"/>
              </a:lnSpc>
              <a:defRPr>
                <a:latin typeface="+mj-ea"/>
                <a:ea typeface="+mj-ea"/>
              </a:defRPr>
            </a:lvl3pPr>
            <a:lvl4pPr>
              <a:lnSpc>
                <a:spcPct val="100000"/>
              </a:lnSpc>
              <a:defRPr>
                <a:latin typeface="+mj-ea"/>
                <a:ea typeface="+mj-ea"/>
              </a:defRPr>
            </a:lvl4pPr>
            <a:lvl5pPr>
              <a:lnSpc>
                <a:spcPct val="100000"/>
              </a:lnSpc>
              <a:defRPr>
                <a:latin typeface="+mj-ea"/>
                <a:ea typeface="+mj-ea"/>
              </a:defRPr>
            </a:lvl5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590318"/>
            <a:ext cx="2057400" cy="231416"/>
          </a:xfrm>
          <a:prstGeom prst="rect">
            <a:avLst/>
          </a:prstGeom>
        </p:spPr>
        <p:txBody>
          <a:bodyPr anchor="ctr"/>
          <a:lstStyle>
            <a:lvl1pPr algn="r">
              <a:defRPr sz="1600" b="1">
                <a:solidFill>
                  <a:schemeClr val="tx1"/>
                </a:solidFill>
              </a:defRPr>
            </a:lvl1pPr>
          </a:lstStyle>
          <a:p>
            <a:fld id="{BC14D64B-3CB9-42AB-B508-9C44D96EC308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pic>
        <p:nvPicPr>
          <p:cNvPr id="12" name="図 1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flipV="1">
            <a:off x="741870" y="846461"/>
            <a:ext cx="8153812" cy="140774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40" y="444499"/>
            <a:ext cx="513530" cy="5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378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/>
              <a:t>マスタ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244408" y="6525344"/>
            <a:ext cx="785053" cy="186228"/>
          </a:xfrm>
          <a:prstGeom prst="rect">
            <a:avLst/>
          </a:prstGeom>
        </p:spPr>
        <p:txBody>
          <a:bodyPr anchor="ctr"/>
          <a:lstStyle>
            <a:lvl1pPr algn="ctr">
              <a:defRPr sz="2000" b="1">
                <a:solidFill>
                  <a:schemeClr val="tx1"/>
                </a:solidFill>
                <a:latin typeface="+mj-lt"/>
              </a:defRPr>
            </a:lvl1pPr>
          </a:lstStyle>
          <a:p>
            <a:fld id="{D2D8002D-B5B0-4BAC-B1F6-782DDCCE6D9C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10119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b="1" kern="1200">
          <a:solidFill>
            <a:srgbClr val="00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•"/>
        <a:defRPr kumimoji="1"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–"/>
        <a:defRPr kumimoji="1"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•"/>
        <a:defRPr kumimoji="1"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–"/>
        <a:defRPr kumimoji="1"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»"/>
        <a:defRPr kumimoji="1"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7248" y="292016"/>
            <a:ext cx="8681188" cy="504056"/>
          </a:xfrm>
        </p:spPr>
        <p:txBody>
          <a:bodyPr/>
          <a:lstStyle/>
          <a:p>
            <a:r>
              <a:rPr lang="ja-JP" altLang="en-US" dirty="0">
                <a:solidFill>
                  <a:schemeClr val="tx1"/>
                </a:solidFill>
              </a:rPr>
              <a:t>ロールプレイング 避難者役台本カード</a:t>
            </a:r>
            <a:r>
              <a:rPr lang="en-US" altLang="ja-JP" dirty="0">
                <a:solidFill>
                  <a:schemeClr val="tx1"/>
                </a:solidFill>
              </a:rPr>
              <a:t>(</a:t>
            </a:r>
            <a:r>
              <a:rPr lang="ja-JP" altLang="en-US" dirty="0">
                <a:solidFill>
                  <a:schemeClr val="tx1"/>
                </a:solidFill>
              </a:rPr>
              <a:t>自宅は被災</a:t>
            </a:r>
            <a:r>
              <a:rPr lang="en-US" altLang="ja-JP" dirty="0">
                <a:solidFill>
                  <a:schemeClr val="tx1"/>
                </a:solidFill>
              </a:rPr>
              <a:t>)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ja-JP" altLang="ja-JP" sz="2000" b="1" dirty="0"/>
              <a:t>氏名、性別、年齢（本人とおりでも仮でも構いません）</a:t>
            </a:r>
            <a:br>
              <a:rPr lang="en-US" altLang="ja-JP" sz="2000" b="1" dirty="0"/>
            </a:br>
            <a:endParaRPr lang="ja-JP" altLang="ja-JP" sz="2000" b="1" dirty="0"/>
          </a:p>
          <a:p>
            <a:pPr lvl="0"/>
            <a:r>
              <a:rPr lang="ja-JP" altLang="ja-JP" sz="2000" b="1" dirty="0"/>
              <a:t>必要な支援の状況</a:t>
            </a:r>
          </a:p>
          <a:p>
            <a:pPr lvl="1"/>
            <a:r>
              <a:rPr lang="ja-JP" altLang="ja-JP" sz="1200" dirty="0"/>
              <a:t>例</a:t>
            </a:r>
            <a:r>
              <a:rPr lang="ja-JP" altLang="en-US" sz="1200" dirty="0"/>
              <a:t>１</a:t>
            </a:r>
            <a:r>
              <a:rPr lang="ja-JP" altLang="ja-JP" sz="1200" dirty="0"/>
              <a:t>　足が不自由で電動車いすを使用している。一人ではベッド等に移動が困難。</a:t>
            </a:r>
          </a:p>
          <a:p>
            <a:pPr lvl="1"/>
            <a:r>
              <a:rPr lang="ja-JP" altLang="ja-JP" sz="1200" dirty="0"/>
              <a:t>例２　重度の知的障がいがあり発語ができない。　等</a:t>
            </a:r>
            <a:endParaRPr lang="en-US" altLang="ja-JP" sz="1200" dirty="0"/>
          </a:p>
          <a:p>
            <a:pPr lvl="1"/>
            <a:endParaRPr lang="en-US" altLang="ja-JP" sz="1100" dirty="0"/>
          </a:p>
          <a:p>
            <a:pPr marL="457200" lvl="1" indent="0">
              <a:buNone/>
            </a:pPr>
            <a:endParaRPr lang="en-US" altLang="ja-JP" sz="1100" dirty="0"/>
          </a:p>
          <a:p>
            <a:pPr marL="457200" lvl="1" indent="0">
              <a:buNone/>
            </a:pPr>
            <a:endParaRPr lang="en-US" altLang="ja-JP" sz="1100" dirty="0"/>
          </a:p>
          <a:p>
            <a:pPr marL="457200" lvl="1" indent="0">
              <a:buNone/>
            </a:pPr>
            <a:endParaRPr lang="ja-JP" altLang="ja-JP" sz="1100" dirty="0"/>
          </a:p>
          <a:p>
            <a:pPr lvl="0"/>
            <a:r>
              <a:rPr lang="ja-JP" altLang="ja-JP" sz="2000" b="1" dirty="0"/>
              <a:t>その他、ペアとなった「支援者役」の方と話し合った内容</a:t>
            </a:r>
          </a:p>
          <a:p>
            <a:pPr lvl="1"/>
            <a:r>
              <a:rPr lang="ja-JP" altLang="en-US" sz="1200" dirty="0"/>
              <a:t>例１　関係性　：　家族、友人・知人、サービス提供者、施設職員　など</a:t>
            </a:r>
            <a:endParaRPr lang="en-US" altLang="ja-JP" sz="1200" dirty="0"/>
          </a:p>
          <a:p>
            <a:pPr lvl="1"/>
            <a:r>
              <a:rPr lang="ja-JP" altLang="en-US" sz="1200" dirty="0"/>
              <a:t>例２　支援者の視点から、避難者役には福祉避難所でどんなサポートが必要か　など</a:t>
            </a:r>
            <a:endParaRPr lang="ja-JP" altLang="ja-JP" sz="1200" dirty="0"/>
          </a:p>
          <a:p>
            <a:pPr marL="0" indent="0">
              <a:buNone/>
            </a:pPr>
            <a:endParaRPr kumimoji="1" lang="en-US" altLang="ja-JP" sz="2400" b="1" dirty="0"/>
          </a:p>
        </p:txBody>
      </p:sp>
    </p:spTree>
    <p:extLst>
      <p:ext uri="{BB962C8B-B14F-4D97-AF65-F5344CB8AC3E}">
        <p14:creationId xmlns:p14="http://schemas.microsoft.com/office/powerpoint/2010/main" val="1271002082"/>
      </p:ext>
    </p:extLst>
  </p:cSld>
  <p:clrMapOvr>
    <a:masterClrMapping/>
  </p:clrMapOvr>
</p:sld>
</file>

<file path=ppt/theme/theme1.xml><?xml version="1.0" encoding="utf-8"?>
<a:theme xmlns:a="http://schemas.openxmlformats.org/drawingml/2006/main" name="1_saigaibase">
  <a:themeElements>
    <a:clrScheme name="ユーザー定義 1">
      <a:dk1>
        <a:srgbClr val="2C2C2C"/>
      </a:dk1>
      <a:lt1>
        <a:sysClr val="window" lastClr="FFFFFF"/>
      </a:lt1>
      <a:dk2>
        <a:srgbClr val="1F497D"/>
      </a:dk2>
      <a:lt2>
        <a:srgbClr val="EEECE1"/>
      </a:lt2>
      <a:accent1>
        <a:srgbClr val="366092"/>
      </a:accent1>
      <a:accent2>
        <a:srgbClr val="FFC000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Windows標準">
      <a:majorFont>
        <a:latin typeface="Segoe UI"/>
        <a:ea typeface="メイリオ"/>
        <a:cs typeface=""/>
      </a:majorFont>
      <a:minorFont>
        <a:latin typeface="Segoe UI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igaibase" id="{DC2F623B-6FFF-447C-83D0-2E36A12882D4}" vid="{CBC9E450-4A19-4809-A0E5-54917622FE0D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</TotalTime>
  <Words>22</Words>
  <Application>Microsoft Office PowerPoint</Application>
  <PresentationFormat>画面に合わせる (4:3)</PresentationFormat>
  <Paragraphs>12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游ゴシック</vt:lpstr>
      <vt:lpstr>Arial</vt:lpstr>
      <vt:lpstr>Segoe UI</vt:lpstr>
      <vt:lpstr>1_saigaibase</vt:lpstr>
      <vt:lpstr>ロールプレイング 避難者役台本カード(自宅は被災)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ロールプレイング 施設職員役配役チェックシート</dc:title>
  <dc:creator>宮﨑賢哉</dc:creator>
  <cp:lastModifiedBy>宮﨑賢哉</cp:lastModifiedBy>
  <cp:revision>6</cp:revision>
  <dcterms:created xsi:type="dcterms:W3CDTF">2017-01-29T19:19:38Z</dcterms:created>
  <dcterms:modified xsi:type="dcterms:W3CDTF">2017-01-30T16:50:14Z</dcterms:modified>
</cp:coreProperties>
</file>